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8" r:id="rId2"/>
    <p:sldId id="292" r:id="rId3"/>
    <p:sldId id="296" r:id="rId4"/>
    <p:sldId id="294" r:id="rId5"/>
    <p:sldId id="298" r:id="rId6"/>
    <p:sldId id="299" r:id="rId7"/>
    <p:sldId id="301" r:id="rId8"/>
    <p:sldId id="285" r:id="rId9"/>
    <p:sldId id="286" r:id="rId10"/>
    <p:sldId id="287" r:id="rId11"/>
    <p:sldId id="303" r:id="rId12"/>
    <p:sldId id="288" r:id="rId13"/>
    <p:sldId id="28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5294" autoAdjust="0"/>
  </p:normalViewPr>
  <p:slideViewPr>
    <p:cSldViewPr snapToGrid="0">
      <p:cViewPr varScale="1">
        <p:scale>
          <a:sx n="88" d="100"/>
          <a:sy n="88" d="100"/>
        </p:scale>
        <p:origin x="446" y="5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280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4/22/2021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4/22/2021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pic>
        <p:nvPicPr>
          <p:cNvPr id="8" name="Picture 7" descr="Puffy white clouds in deep blue sky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Picture 9" descr="Closeup of plant shoo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1766-D43C-42D4-A54B-21F6C4A92662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California Waste Solutions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B6D79-955E-41F8-B391-1316E0AD98F5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California Waste Solutions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58E7C-55E4-4800-A89C-22D97708032A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California Waste Solutions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1" name="Picture 10" descr="Closeup of green plant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Picture 8" descr="Wave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49218-C394-4E28-9A3F-4A70795855D8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California Waste Solutions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DEFF-8ED3-4703-8F53-8F26ED2ACC78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California Waste Solutions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1D4A8-EA18-433B-A5E4-116FD262E849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California Waste Solutions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51F86-4375-47E7-8473-C6C856F38B8D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California Waste Solutions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064E1-170A-4133-84EA-182A9E3672CE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California Waste Solutions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36B7D-2B64-46D9-BF51-C1E81F5EE24F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California Waste Solutions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</a:t>
            </a:r>
            <a:r>
              <a:rPr dirty="0"/>
              <a:t>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BEEB011-8627-4BEA-911F-9D85DCEBAB9A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California Waste Solutions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803451" y="4034118"/>
            <a:ext cx="4421423" cy="41756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Illegal Dumping</a:t>
            </a:r>
          </a:p>
          <a:p>
            <a:pPr marL="0" indent="0" algn="ctr">
              <a:buNone/>
            </a:pPr>
            <a:r>
              <a:rPr lang="en-US" sz="1600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  <a:r>
              <a:rPr lang="en-US" sz="1600" i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inding a solution</a:t>
            </a:r>
          </a:p>
          <a:p>
            <a:pPr marL="0" indent="0" algn="ctr">
              <a:buNone/>
            </a:pP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066" y="2447612"/>
            <a:ext cx="2033128" cy="138308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201" y="349787"/>
            <a:ext cx="3248052" cy="61409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522" y="339586"/>
            <a:ext cx="3060760" cy="61511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49" y="302395"/>
            <a:ext cx="2330610" cy="6167954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10554284" cy="228600"/>
          </a:xfrm>
        </p:spPr>
        <p:txBody>
          <a:bodyPr/>
          <a:lstStyle/>
          <a:p>
            <a:pPr algn="r"/>
            <a:r>
              <a:rPr lang="en-US" b="1" dirty="0" smtClean="0">
                <a:solidFill>
                  <a:srgbClr val="00B050"/>
                </a:solidFill>
              </a:rPr>
              <a:t>California Waste Solutions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438" y="0"/>
            <a:ext cx="9371949" cy="1183566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Builds Alliances</a:t>
            </a:r>
            <a:endParaRPr lang="en-US" sz="4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10554284" cy="228600"/>
          </a:xfrm>
        </p:spPr>
        <p:txBody>
          <a:bodyPr/>
          <a:lstStyle/>
          <a:p>
            <a:pPr algn="r"/>
            <a:r>
              <a:rPr lang="en-US" b="1" dirty="0">
                <a:solidFill>
                  <a:srgbClr val="00B050"/>
                </a:solidFill>
              </a:rPr>
              <a:t>California Waste Solutions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453403" y="2235891"/>
            <a:ext cx="49395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148" y="1558834"/>
            <a:ext cx="5347697" cy="46765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789" y="1558834"/>
            <a:ext cx="5939247" cy="467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7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7430" y="-154247"/>
            <a:ext cx="9371949" cy="1183566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Recognizes Contributions</a:t>
            </a:r>
            <a:endParaRPr lang="en-US" sz="4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10554284" cy="228600"/>
          </a:xfrm>
        </p:spPr>
        <p:txBody>
          <a:bodyPr/>
          <a:lstStyle/>
          <a:p>
            <a:pPr algn="r"/>
            <a:r>
              <a:rPr lang="en-US" b="1" dirty="0">
                <a:solidFill>
                  <a:srgbClr val="00B050"/>
                </a:solidFill>
              </a:rPr>
              <a:t>California Waste Solutions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453403" y="2235891"/>
            <a:ext cx="49395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046" y="1516513"/>
            <a:ext cx="3305257" cy="32048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33" y="1516513"/>
            <a:ext cx="7203875" cy="48755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046" y="4721331"/>
            <a:ext cx="3305257" cy="167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5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766" y="-190890"/>
            <a:ext cx="9371949" cy="1183566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They have some fun</a:t>
            </a:r>
            <a:endParaRPr lang="en-US" sz="4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10554284" cy="228600"/>
          </a:xfrm>
        </p:spPr>
        <p:txBody>
          <a:bodyPr/>
          <a:lstStyle/>
          <a:p>
            <a:pPr algn="r"/>
            <a:r>
              <a:rPr lang="en-US" b="1" dirty="0">
                <a:solidFill>
                  <a:srgbClr val="00B050"/>
                </a:solidFill>
              </a:rPr>
              <a:t>California Waste Solutions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8" y="1335741"/>
            <a:ext cx="8248666" cy="495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1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399" y="5373673"/>
            <a:ext cx="11129033" cy="1183566"/>
          </a:xfrm>
        </p:spPr>
        <p:txBody>
          <a:bodyPr>
            <a:norm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“</a:t>
            </a:r>
            <a:r>
              <a:rPr lang="en-US" sz="1600" b="1" i="1" dirty="0">
                <a:solidFill>
                  <a:srgbClr val="002060"/>
                </a:solidFill>
              </a:rPr>
              <a:t>If residents and business customers do not feel a neighborhood is clean or safe they will not want to live, visit or shop, there.  It’s that simple”. </a:t>
            </a:r>
            <a:r>
              <a:rPr lang="en-US" sz="1600" i="1" dirty="0">
                <a:solidFill>
                  <a:srgbClr val="002060"/>
                </a:solidFill>
              </a:rPr>
              <a:t>Noel Gallo, Oakland City Councilmember, District 5</a:t>
            </a:r>
            <a:endParaRPr lang="en-US" sz="1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10554284" cy="228600"/>
          </a:xfrm>
        </p:spPr>
        <p:txBody>
          <a:bodyPr/>
          <a:lstStyle/>
          <a:p>
            <a:pPr algn="r"/>
            <a:r>
              <a:rPr lang="en-US" b="1" dirty="0">
                <a:solidFill>
                  <a:srgbClr val="00B050"/>
                </a:solidFill>
              </a:rPr>
              <a:t>California Waste Solutions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644" y="1292942"/>
            <a:ext cx="6105637" cy="449143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221766" y="-190890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Thank you</a:t>
            </a:r>
            <a:endParaRPr lang="en-US" sz="4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10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767" y="-293740"/>
            <a:ext cx="9371949" cy="1183566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California Waste Solutions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10554284" cy="228600"/>
          </a:xfrm>
        </p:spPr>
        <p:txBody>
          <a:bodyPr/>
          <a:lstStyle/>
          <a:p>
            <a:pPr algn="r"/>
            <a:r>
              <a:rPr lang="en-US" b="1" dirty="0" smtClean="0">
                <a:solidFill>
                  <a:srgbClr val="00B050"/>
                </a:solidFill>
              </a:rPr>
              <a:t>California Waste Solutions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54" y="1183566"/>
            <a:ext cx="2401378" cy="24313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199" y="3919893"/>
            <a:ext cx="2427052" cy="24270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317" y="1118687"/>
            <a:ext cx="2431302" cy="24313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93" y="3914250"/>
            <a:ext cx="2461412" cy="24313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934" y="1183566"/>
            <a:ext cx="2430772" cy="24157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147" y="3919893"/>
            <a:ext cx="2430726" cy="241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0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7716" y="0"/>
            <a:ext cx="9371949" cy="1183566"/>
          </a:xfrm>
        </p:spPr>
        <p:txBody>
          <a:bodyPr>
            <a:normAutofit/>
          </a:bodyPr>
          <a:lstStyle/>
          <a:p>
            <a:r>
              <a:rPr lang="fr-FR" sz="4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dobe Devanagari" panose="02040503050201020203" pitchFamily="18" charset="0"/>
              </a:rPr>
              <a:t>FOCUS ON THE THREE </a:t>
            </a:r>
            <a:r>
              <a:rPr lang="fr-FR" sz="4800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dobe Devanagari" panose="02040503050201020203" pitchFamily="18" charset="0"/>
              </a:rPr>
              <a:t> </a:t>
            </a:r>
            <a:r>
              <a:rPr lang="en-US" sz="4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E’s</a:t>
            </a:r>
            <a:r>
              <a:rPr lang="en-US" sz="4800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r>
              <a:rPr lang="fr-FR" sz="4800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dobe Devanagari" panose="02040503050201020203" pitchFamily="18" charset="0"/>
              </a:rPr>
              <a:t> </a:t>
            </a:r>
            <a:r>
              <a:rPr lang="fr-FR" sz="4800" dirty="0" smtClean="0">
                <a:cs typeface="Adobe Devanagari" panose="02040503050201020203" pitchFamily="18" charset="0"/>
              </a:rPr>
              <a:t> </a:t>
            </a:r>
            <a:r>
              <a:rPr lang="fr-FR" sz="4800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 </a:t>
            </a:r>
            <a:endParaRPr lang="en-US" sz="4800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0026" y="1734185"/>
            <a:ext cx="9371948" cy="4620682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Education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Eradication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Enforcement</a:t>
            </a:r>
          </a:p>
          <a:p>
            <a:pPr marL="0" indent="0">
              <a:buNone/>
            </a:pPr>
            <a:endParaRPr lang="en-US" sz="1050" b="1" dirty="0" smtClean="0">
              <a:solidFill>
                <a:schemeClr val="accent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spcAft>
                <a:spcPts val="1800"/>
              </a:spcAft>
              <a:buNone/>
            </a:pP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Simple and quick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spcAft>
                <a:spcPts val="1800"/>
              </a:spcAft>
              <a:buNone/>
            </a:pP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Complex and laborious</a:t>
            </a:r>
          </a:p>
          <a:p>
            <a:pPr marL="0" indent="0">
              <a:buNone/>
            </a:pPr>
            <a:endParaRPr lang="en-US" sz="4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4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en-US" sz="4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10554284" cy="228600"/>
          </a:xfrm>
        </p:spPr>
        <p:txBody>
          <a:bodyPr/>
          <a:lstStyle/>
          <a:p>
            <a:pPr algn="r"/>
            <a:r>
              <a:rPr lang="en-US" b="1" dirty="0" smtClean="0">
                <a:solidFill>
                  <a:srgbClr val="00B050"/>
                </a:solidFill>
              </a:rPr>
              <a:t>California Waste Solutions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317" y="2128633"/>
            <a:ext cx="4271296" cy="319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8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6776" y="80144"/>
            <a:ext cx="9371949" cy="908279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Panel Members</a:t>
            </a:r>
            <a:endParaRPr lang="en-US" sz="4800" b="1" dirty="0">
              <a:solidFill>
                <a:srgbClr val="0099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10554284" cy="228600"/>
          </a:xfrm>
        </p:spPr>
        <p:txBody>
          <a:bodyPr/>
          <a:lstStyle/>
          <a:p>
            <a:pPr algn="r"/>
            <a:r>
              <a:rPr lang="en-US" b="1" dirty="0">
                <a:solidFill>
                  <a:srgbClr val="00B050"/>
                </a:solidFill>
              </a:rPr>
              <a:t>California Waste Solutions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634040" y="1458754"/>
            <a:ext cx="1115161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2400"/>
              </a:spcBef>
              <a:buFontTx/>
              <a:buChar char="-"/>
            </a:pPr>
            <a:r>
              <a:rPr lang="en-US" sz="4000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Olympia Williams &amp; Ed Ramirez </a:t>
            </a:r>
            <a:r>
              <a:rPr lang="en-US" sz="2800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– City of San Jose</a:t>
            </a:r>
          </a:p>
          <a:p>
            <a:pPr marL="285750" indent="-285750">
              <a:spcBef>
                <a:spcPts val="2400"/>
              </a:spcBef>
              <a:buFontTx/>
              <a:buChar char="-"/>
            </a:pPr>
            <a:r>
              <a:rPr lang="en-US" sz="4000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Monique Brackett </a:t>
            </a:r>
            <a:r>
              <a:rPr lang="en-US" sz="2800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– Los Angeles County Public Works</a:t>
            </a:r>
          </a:p>
          <a:p>
            <a:pPr marL="285750" indent="-285750">
              <a:spcBef>
                <a:spcPts val="2400"/>
              </a:spcBef>
              <a:buFontTx/>
              <a:buChar char="-"/>
            </a:pPr>
            <a:r>
              <a:rPr lang="en-US" sz="4000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Larry Sweetser </a:t>
            </a:r>
            <a:r>
              <a:rPr lang="en-US" sz="2800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– Commission Chair, Statewide Illegal 					    Dumping Task Force</a:t>
            </a:r>
          </a:p>
          <a:p>
            <a:pPr marL="285750" indent="-285750">
              <a:spcBef>
                <a:spcPts val="2400"/>
              </a:spcBef>
              <a:buFontTx/>
              <a:buChar char="-"/>
            </a:pPr>
            <a:r>
              <a:rPr lang="en-US" sz="4000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Todd Neinhouse </a:t>
            </a:r>
            <a:r>
              <a:rPr lang="en-US" sz="2800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– Sr. District Manager, Waste Management 		</a:t>
            </a:r>
            <a:r>
              <a:rPr lang="en-US" sz="28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en-US" sz="2800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       Alameda County  </a:t>
            </a:r>
          </a:p>
          <a:p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68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327" y="70814"/>
            <a:ext cx="9894464" cy="908279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California Waste Solutions’ </a:t>
            </a:r>
            <a:r>
              <a:rPr lang="en-US" sz="4800" b="1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sz="4800" b="1" dirty="0" smtClean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ctivities</a:t>
            </a:r>
            <a:endParaRPr lang="en-US" sz="4800" b="1" dirty="0">
              <a:solidFill>
                <a:srgbClr val="0099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10554284" cy="228600"/>
          </a:xfrm>
        </p:spPr>
        <p:txBody>
          <a:bodyPr/>
          <a:lstStyle/>
          <a:p>
            <a:pPr algn="r"/>
            <a:r>
              <a:rPr lang="en-US" b="1" dirty="0">
                <a:solidFill>
                  <a:srgbClr val="00B050"/>
                </a:solidFill>
              </a:rPr>
              <a:t>California Waste Solutions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659756" y="1297220"/>
            <a:ext cx="11125893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800"/>
              </a:spcBef>
              <a:buFontTx/>
              <a:buChar char="-"/>
            </a:pPr>
            <a:r>
              <a:rPr lang="en-US" sz="4000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Operate Rear-End and Front-End and Flat-Bed</a:t>
            </a:r>
          </a:p>
          <a:p>
            <a:pPr marL="285750" indent="-285750">
              <a:spcBef>
                <a:spcPts val="1800"/>
              </a:spcBef>
              <a:buFontTx/>
              <a:buChar char="-"/>
            </a:pPr>
            <a:r>
              <a:rPr lang="en-US" sz="4000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Focus on effective efficient collection activities</a:t>
            </a:r>
            <a:endParaRPr lang="en-US" sz="2800"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spcBef>
                <a:spcPts val="1800"/>
              </a:spcBef>
              <a:buFontTx/>
              <a:buChar char="-"/>
            </a:pPr>
            <a:r>
              <a:rPr lang="en-US" sz="4000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Collection </a:t>
            </a:r>
            <a:r>
              <a:rPr lang="en-US" sz="40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of ~13,000 tons 2019/ 2020</a:t>
            </a:r>
          </a:p>
          <a:p>
            <a:endParaRPr lang="en-US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559" y="3926714"/>
            <a:ext cx="4572000" cy="25898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296" y="3922517"/>
            <a:ext cx="4614805" cy="259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0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870" y="276087"/>
            <a:ext cx="9371949" cy="908279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Tie-in to Education &amp; Enforcement</a:t>
            </a:r>
            <a:endParaRPr lang="en-US" sz="4800" b="1" dirty="0">
              <a:solidFill>
                <a:srgbClr val="0099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10554284" cy="228600"/>
          </a:xfrm>
        </p:spPr>
        <p:txBody>
          <a:bodyPr/>
          <a:lstStyle/>
          <a:p>
            <a:pPr algn="r"/>
            <a:r>
              <a:rPr lang="en-US" b="1" dirty="0">
                <a:solidFill>
                  <a:srgbClr val="00B050"/>
                </a:solidFill>
              </a:rPr>
              <a:t>California Waste Solutions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786525" y="1308794"/>
            <a:ext cx="11151610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4000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Express goals &amp; standards with students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4000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Reinforce alternatives and penalties with adults</a:t>
            </a:r>
          </a:p>
          <a:p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404" y="3275635"/>
            <a:ext cx="4903056" cy="3229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121" y="3275635"/>
            <a:ext cx="4722471" cy="322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9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252" y="42687"/>
            <a:ext cx="9371949" cy="1183566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CWS’s Observations</a:t>
            </a:r>
            <a:endParaRPr lang="en-US" sz="4800" b="1" dirty="0">
              <a:solidFill>
                <a:srgbClr val="0099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6686" y="1610235"/>
            <a:ext cx="5064541" cy="588955"/>
          </a:xfrm>
        </p:spPr>
        <p:txBody>
          <a:bodyPr>
            <a:noAutofit/>
          </a:bodyPr>
          <a:lstStyle/>
          <a:p>
            <a:r>
              <a:rPr lang="en-US" sz="3200" u="sng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Perpetrators Unfavorably</a:t>
            </a:r>
            <a:endParaRPr lang="en-US" sz="3200" u="sng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6686" y="2434147"/>
            <a:ext cx="5321589" cy="3811271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People excused it, blamed others</a:t>
            </a:r>
          </a:p>
          <a:p>
            <a:pPr>
              <a:spcBef>
                <a:spcPts val="2400"/>
              </a:spcBef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Did not care, no excuse</a:t>
            </a:r>
          </a:p>
          <a:p>
            <a:pPr>
              <a:spcBef>
                <a:spcPts val="2400"/>
              </a:spcBef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Entitled to dump</a:t>
            </a:r>
          </a:p>
          <a:p>
            <a:pPr>
              <a:spcBef>
                <a:spcPts val="2400"/>
              </a:spcBef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8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omeone will pick it up”</a:t>
            </a:r>
          </a:p>
          <a:p>
            <a:pPr marL="0" indent="0">
              <a:spcBef>
                <a:spcPts val="2400"/>
              </a:spcBef>
              <a:buNone/>
            </a:pPr>
            <a:endParaRPr lang="en-US" sz="2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1834" y="1610235"/>
            <a:ext cx="4610100" cy="588955"/>
          </a:xfrm>
        </p:spPr>
        <p:txBody>
          <a:bodyPr>
            <a:normAutofit/>
          </a:bodyPr>
          <a:lstStyle/>
          <a:p>
            <a:r>
              <a:rPr lang="en-US" sz="3200" u="sng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Volunteers Favorably</a:t>
            </a:r>
            <a:endParaRPr lang="en-US" sz="3200" u="sng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61228" y="2434147"/>
            <a:ext cx="6241720" cy="3811271"/>
          </a:xfrm>
        </p:spPr>
        <p:txBody>
          <a:bodyPr>
            <a:noAutofit/>
          </a:bodyPr>
          <a:lstStyle/>
          <a:p>
            <a:pPr>
              <a:spcBef>
                <a:spcPts val="2400"/>
              </a:spcBef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lean own neighborhoods</a:t>
            </a:r>
          </a:p>
          <a:p>
            <a:pPr>
              <a:spcBef>
                <a:spcPts val="2400"/>
              </a:spcBef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Respect their community</a:t>
            </a:r>
          </a:p>
          <a:p>
            <a:pPr>
              <a:spcBef>
                <a:spcPts val="2400"/>
              </a:spcBef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Pride in their community</a:t>
            </a:r>
          </a:p>
          <a:p>
            <a:pPr>
              <a:spcBef>
                <a:spcPts val="2400"/>
              </a:spcBef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Desire to improve situation</a:t>
            </a:r>
          </a:p>
          <a:p>
            <a:pPr>
              <a:spcBef>
                <a:spcPts val="2400"/>
              </a:spcBef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Diverse age, work, skill, generation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10554284" cy="228600"/>
          </a:xfrm>
        </p:spPr>
        <p:txBody>
          <a:bodyPr/>
          <a:lstStyle/>
          <a:p>
            <a:pPr algn="r"/>
            <a:r>
              <a:rPr lang="en-US" b="1" dirty="0">
                <a:solidFill>
                  <a:srgbClr val="00B050"/>
                </a:solidFill>
              </a:rPr>
              <a:t>California Waste Solutions</a:t>
            </a:r>
          </a:p>
        </p:txBody>
      </p:sp>
    </p:spTree>
    <p:extLst>
      <p:ext uri="{BB962C8B-B14F-4D97-AF65-F5344CB8AC3E}">
        <p14:creationId xmlns:p14="http://schemas.microsoft.com/office/powerpoint/2010/main" val="328074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422" y="91346"/>
            <a:ext cx="9371949" cy="864736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Community Driven</a:t>
            </a:r>
            <a:endParaRPr lang="en-US" sz="4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10554284" cy="228600"/>
          </a:xfrm>
        </p:spPr>
        <p:txBody>
          <a:bodyPr/>
          <a:lstStyle/>
          <a:p>
            <a:pPr algn="r"/>
            <a:r>
              <a:rPr lang="en-US" b="1" dirty="0">
                <a:solidFill>
                  <a:srgbClr val="00B050"/>
                </a:solidFill>
              </a:rPr>
              <a:t>California Waste Solutions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349" y="1149533"/>
            <a:ext cx="5291480" cy="5312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90" y="1140823"/>
            <a:ext cx="5892673" cy="531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268" y="-94048"/>
            <a:ext cx="9371949" cy="1183566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Collaborative</a:t>
            </a:r>
            <a:endParaRPr lang="en-US" sz="4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10554284" cy="228600"/>
          </a:xfrm>
        </p:spPr>
        <p:txBody>
          <a:bodyPr/>
          <a:lstStyle/>
          <a:p>
            <a:pPr algn="r"/>
            <a:r>
              <a:rPr lang="en-US" b="1" dirty="0">
                <a:solidFill>
                  <a:srgbClr val="00B050"/>
                </a:solidFill>
              </a:rPr>
              <a:t>California Waste Solutions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05" y="1375955"/>
            <a:ext cx="5188538" cy="49757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788" y="1375955"/>
            <a:ext cx="5777719" cy="49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5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 ecology education photo presentation.potx" id="{C2041BFC-79DD-469A-9C9C-CE3A45FF64F3}" vid="{F6D325B2-35D9-40C5-B4CD-C0A8483D5659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8ECE886E2AD34BB2A57BC8BE5F9249" ma:contentTypeVersion="11" ma:contentTypeDescription="Create a new document." ma:contentTypeScope="" ma:versionID="7aa88fb12791a1fab00e244dfac37071">
  <xsd:schema xmlns:xsd="http://www.w3.org/2001/XMLSchema" xmlns:xs="http://www.w3.org/2001/XMLSchema" xmlns:p="http://schemas.microsoft.com/office/2006/metadata/properties" xmlns:ns2="9ee614e0-892c-4ec7-9914-85661597e191" xmlns:ns3="27517cfb-8734-46d4-b613-170f5f4f7055" targetNamespace="http://schemas.microsoft.com/office/2006/metadata/properties" ma:root="true" ma:fieldsID="76a9fc682e13226ee4831b599b8084e5" ns2:_="" ns3:_="">
    <xsd:import namespace="9ee614e0-892c-4ec7-9914-85661597e191"/>
    <xsd:import namespace="27517cfb-8734-46d4-b613-170f5f4f705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e614e0-892c-4ec7-9914-85661597e19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517cfb-8734-46d4-b613-170f5f4f70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hidden="true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hidden="true" ma:internalName="MediaServiceLocation" ma:readOnly="true">
      <xsd:simpleType>
        <xsd:restriction base="dms:Text"/>
      </xsd:simpleType>
    </xsd:element>
    <xsd:element name="MediaServiceOCR" ma:index="15" nillable="true" ma:displayName="MediaServiceOCR" ma:hidden="true" ma:internalName="MediaServiceOCR" ma:readOnly="true">
      <xsd:simpleType>
        <xsd:restriction base="dms:Note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E3995E6-43A9-4591-8A47-6996F4AD4AFB}"/>
</file>

<file path=customXml/itemProps2.xml><?xml version="1.0" encoding="utf-8"?>
<ds:datastoreItem xmlns:ds="http://schemas.openxmlformats.org/officeDocument/2006/customXml" ds:itemID="{1B2C1872-9FD2-4545-B702-9E9B3C742B65}"/>
</file>

<file path=customXml/itemProps3.xml><?xml version="1.0" encoding="utf-8"?>
<ds:datastoreItem xmlns:ds="http://schemas.openxmlformats.org/officeDocument/2006/customXml" ds:itemID="{DA5CF078-2706-4E68-BB60-2386B6E4B26E}"/>
</file>

<file path=docProps/app.xml><?xml version="1.0" encoding="utf-8"?>
<Properties xmlns="http://schemas.openxmlformats.org/officeDocument/2006/extended-properties" xmlns:vt="http://schemas.openxmlformats.org/officeDocument/2006/docPropsVTypes">
  <Template>Nature ecology education photo presentation</Template>
  <TotalTime>1838</TotalTime>
  <Words>222</Words>
  <Application>Microsoft Office PowerPoint</Application>
  <PresentationFormat>Widescreen</PresentationFormat>
  <Paragraphs>57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Adobe Devanagari</vt:lpstr>
      <vt:lpstr>Arial</vt:lpstr>
      <vt:lpstr>Cambria</vt:lpstr>
      <vt:lpstr>Cambria Math</vt:lpstr>
      <vt:lpstr>Corbel</vt:lpstr>
      <vt:lpstr>Ecology 16x9</vt:lpstr>
      <vt:lpstr>PowerPoint Presentation</vt:lpstr>
      <vt:lpstr>California Waste Solutions</vt:lpstr>
      <vt:lpstr>FOCUS ON THE THREE  “E’s”   </vt:lpstr>
      <vt:lpstr>Panel Members</vt:lpstr>
      <vt:lpstr>California Waste Solutions’ Activities</vt:lpstr>
      <vt:lpstr>Tie-in to Education &amp; Enforcement</vt:lpstr>
      <vt:lpstr>CWS’s Observations</vt:lpstr>
      <vt:lpstr>Community Driven</vt:lpstr>
      <vt:lpstr>Collaborative</vt:lpstr>
      <vt:lpstr>Builds Alliances</vt:lpstr>
      <vt:lpstr>Recognizes Contributions</vt:lpstr>
      <vt:lpstr>They have some fun</vt:lpstr>
      <vt:lpstr>“If residents and business customers do not feel a neighborhood is clean or safe they will not want to live, visit or shop, there.  It’s that simple”. Noel Gallo, Oakland City Councilmember, District 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Illegal Dumping</dc:title>
  <dc:creator>Richard Huang</dc:creator>
  <cp:lastModifiedBy>Joel Corona</cp:lastModifiedBy>
  <cp:revision>37</cp:revision>
  <dcterms:created xsi:type="dcterms:W3CDTF">2021-04-16T19:51:26Z</dcterms:created>
  <dcterms:modified xsi:type="dcterms:W3CDTF">2021-04-22T17:46:39Z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0x010100E18ECE886E2AD34BB2A57BC8BE5F9249</vt:lpwstr>
  </property>
</Properties>
</file>